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58" r:id="rId3"/>
    <p:sldId id="273" r:id="rId4"/>
    <p:sldId id="256" r:id="rId5"/>
    <p:sldId id="260" r:id="rId6"/>
    <p:sldId id="261" r:id="rId7"/>
    <p:sldId id="271" r:id="rId8"/>
    <p:sldId id="272" r:id="rId9"/>
    <p:sldId id="262" r:id="rId10"/>
    <p:sldId id="268" r:id="rId11"/>
    <p:sldId id="263" r:id="rId12"/>
    <p:sldId id="264" r:id="rId13"/>
    <p:sldId id="265" r:id="rId14"/>
    <p:sldId id="266" r:id="rId15"/>
    <p:sldId id="267"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80" d="100"/>
          <a:sy n="80" d="100"/>
        </p:scale>
        <p:origin x="-1086"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00054-D5FA-449F-AA0F-711A35CF6D66}" type="datetimeFigureOut">
              <a:rPr lang="ru-RU" smtClean="0"/>
              <a:pPr/>
              <a:t>06.11.2024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F269C6-3AD9-4B5B-BC0D-BB68014498D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5B106E36-FD25-4E2D-B0AA-010F637433A0}" type="datetimeFigureOut">
              <a:rPr lang="ru-RU" smtClean="0"/>
              <a:pPr/>
              <a:t>06.11.2024</a:t>
            </a:fld>
            <a:endParaRPr lang="ru-RU"/>
          </a:p>
        </p:txBody>
      </p:sp>
      <p:sp>
        <p:nvSpPr>
          <p:cNvPr id="16" name="Номер слайда 15"/>
          <p:cNvSpPr>
            <a:spLocks noGrp="1"/>
          </p:cNvSpPr>
          <p:nvPr>
            <p:ph type="sldNum" sz="quarter" idx="11"/>
          </p:nvPr>
        </p:nvSpPr>
        <p:spPr/>
        <p:txBody>
          <a:bodyPr/>
          <a:lstStyle/>
          <a:p>
            <a:fld id="{725C68B6-61C2-468F-89AB-4B9F7531AA68}"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5B106E36-FD25-4E2D-B0AA-010F637433A0}" type="datetimeFigureOut">
              <a:rPr lang="ru-RU" smtClean="0"/>
              <a:pPr/>
              <a:t>06.11.2024</a:t>
            </a:fld>
            <a:endParaRPr lang="ru-RU"/>
          </a:p>
        </p:txBody>
      </p:sp>
      <p:sp>
        <p:nvSpPr>
          <p:cNvPr id="15" name="Номер слайда 14"/>
          <p:cNvSpPr>
            <a:spLocks noGrp="1"/>
          </p:cNvSpPr>
          <p:nvPr>
            <p:ph type="sldNum" sz="quarter" idx="15"/>
          </p:nvPr>
        </p:nvSpPr>
        <p:spPr/>
        <p:txBody>
          <a:bodyPr/>
          <a:lstStyle>
            <a:lvl1pPr algn="ctr">
              <a:defRPr/>
            </a:lvl1pPr>
          </a:lstStyle>
          <a:p>
            <a:fld id="{725C68B6-61C2-468F-89AB-4B9F7531AA68}"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5B106E36-FD25-4E2D-B0AA-010F637433A0}" type="datetimeFigureOut">
              <a:rPr lang="ru-RU" smtClean="0"/>
              <a:pPr/>
              <a:t>06.11.2024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5B106E36-FD25-4E2D-B0AA-010F637433A0}" type="datetimeFigureOut">
              <a:rPr lang="ru-RU" smtClean="0"/>
              <a:pPr/>
              <a:t>06.11.2024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06.11.2024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06.11.2024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06.11.2024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5B106E36-FD25-4E2D-B0AA-010F637433A0}" type="datetimeFigureOut">
              <a:rPr lang="ru-RU" smtClean="0"/>
              <a:pPr/>
              <a:t>06.11.2024</a:t>
            </a:fld>
            <a:endParaRPr lang="ru-RU"/>
          </a:p>
        </p:txBody>
      </p:sp>
      <p:sp>
        <p:nvSpPr>
          <p:cNvPr id="9" name="Номер слайда 8"/>
          <p:cNvSpPr>
            <a:spLocks noGrp="1"/>
          </p:cNvSpPr>
          <p:nvPr>
            <p:ph type="sldNum" sz="quarter" idx="15"/>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5B106E36-FD25-4E2D-B0AA-010F637433A0}" type="datetimeFigureOut">
              <a:rPr lang="ru-RU" smtClean="0"/>
              <a:pPr/>
              <a:t>06.11.2024</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B106E36-FD25-4E2D-B0AA-010F637433A0}" type="datetimeFigureOut">
              <a:rPr lang="ru-RU" smtClean="0"/>
              <a:pPr/>
              <a:t>06.11.2024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C68B6-61C2-468F-89AB-4B9F7531AA68}"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old.bigenc.ru/world_history/text/1877420"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pPr>
              <a:buNone/>
            </a:pPr>
            <a:endParaRPr lang="ru-RU" dirty="0" smtClean="0"/>
          </a:p>
          <a:p>
            <a:r>
              <a:rPr lang="ru-RU" dirty="0" smtClean="0"/>
              <a:t>На сколько областей была раздроблена Франция к концу XII века? </a:t>
            </a:r>
          </a:p>
          <a:p>
            <a:r>
              <a:rPr lang="ru-RU" dirty="0" smtClean="0"/>
              <a:t>Чем постепенно XII веке заменялся продуктовый оброк и барщина? </a:t>
            </a:r>
          </a:p>
          <a:p>
            <a:r>
              <a:rPr lang="ru-RU" dirty="0" smtClean="0"/>
              <a:t>Какое </a:t>
            </a:r>
            <a:r>
              <a:rPr lang="ru-RU" dirty="0" smtClean="0"/>
              <a:t>графство было им присоединено к Франции</a:t>
            </a:r>
            <a:r>
              <a:rPr lang="ru-RU" dirty="0" smtClean="0"/>
              <a:t>?</a:t>
            </a:r>
          </a:p>
          <a:p>
            <a:r>
              <a:rPr lang="ru-RU" dirty="0" smtClean="0"/>
              <a:t>Какие территории были присоединены к Франции Филиппом IV Красивым? </a:t>
            </a:r>
          </a:p>
          <a:p>
            <a:endParaRPr lang="ru-RU" dirty="0" smtClean="0"/>
          </a:p>
          <a:p>
            <a:pPr>
              <a:buNone/>
            </a:pPr>
            <a:endParaRPr lang="ru-RU" dirty="0" smtClean="0"/>
          </a:p>
          <a:p>
            <a:endParaRPr lang="ru-RU" dirty="0"/>
          </a:p>
        </p:txBody>
      </p:sp>
      <p:sp>
        <p:nvSpPr>
          <p:cNvPr id="3" name="Заголовок 2"/>
          <p:cNvSpPr>
            <a:spLocks noGrp="1"/>
          </p:cNvSpPr>
          <p:nvPr>
            <p:ph type="title"/>
          </p:nvPr>
        </p:nvSpPr>
        <p:spPr/>
        <p:txBody>
          <a:bodyPr/>
          <a:lstStyle/>
          <a:p>
            <a:pPr algn="ctr"/>
            <a:r>
              <a:rPr lang="ru-RU" dirty="0" smtClean="0"/>
              <a:t>Блиц –опрос </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28596" y="428604"/>
            <a:ext cx="8229600" cy="1219200"/>
          </a:xfrm>
        </p:spPr>
        <p:txBody>
          <a:bodyPr>
            <a:normAutofit fontScale="90000"/>
          </a:bodyPr>
          <a:lstStyle/>
          <a:p>
            <a:pPr algn="ctr"/>
            <a:r>
              <a:rPr lang="ru-RU" dirty="0" smtClean="0"/>
              <a:t>Вторая пандемия в мире </a:t>
            </a:r>
            <a:br>
              <a:rPr lang="ru-RU" dirty="0" smtClean="0"/>
            </a:br>
            <a:r>
              <a:rPr lang="ru-RU" dirty="0" smtClean="0"/>
              <a:t>Чума 1346-1353</a:t>
            </a:r>
            <a:endParaRPr lang="ru-RU" dirty="0"/>
          </a:p>
        </p:txBody>
      </p:sp>
      <p:pic>
        <p:nvPicPr>
          <p:cNvPr id="6146" name="Picture 2" descr="C:\Users\School_4\Desktop\чумная маскка.jpg"/>
          <p:cNvPicPr>
            <a:picLocks noChangeAspect="1" noChangeArrowheads="1"/>
          </p:cNvPicPr>
          <p:nvPr/>
        </p:nvPicPr>
        <p:blipFill>
          <a:blip r:embed="rId2"/>
          <a:srcRect/>
          <a:stretch>
            <a:fillRect/>
          </a:stretch>
        </p:blipFill>
        <p:spPr bwMode="auto">
          <a:xfrm>
            <a:off x="428596" y="1857364"/>
            <a:ext cx="8143904" cy="418147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dirty="0" smtClean="0"/>
              <a:t>1347 год. Подвиг граждан города Кале</a:t>
            </a:r>
            <a:endParaRPr lang="ru-RU" dirty="0"/>
          </a:p>
        </p:txBody>
      </p:sp>
      <p:pic>
        <p:nvPicPr>
          <p:cNvPr id="3074" name="Picture 2" descr="C:\Users\School_4\Desktop\подвиг граждан Кале.jpg"/>
          <p:cNvPicPr>
            <a:picLocks noChangeAspect="1" noChangeArrowheads="1"/>
          </p:cNvPicPr>
          <p:nvPr/>
        </p:nvPicPr>
        <p:blipFill>
          <a:blip r:embed="rId2"/>
          <a:srcRect/>
          <a:stretch>
            <a:fillRect/>
          </a:stretch>
        </p:blipFill>
        <p:spPr bwMode="auto">
          <a:xfrm>
            <a:off x="1428728" y="1357298"/>
            <a:ext cx="6357982" cy="50296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b="1" dirty="0" smtClean="0"/>
              <a:t>1356 год. Битва при Пуатье. </a:t>
            </a:r>
            <a:endParaRPr lang="ru-RU" dirty="0"/>
          </a:p>
        </p:txBody>
      </p:sp>
      <p:pic>
        <p:nvPicPr>
          <p:cNvPr id="4098" name="Picture 2" descr="C:\Users\School_4\Desktop\Delacroix_Bataille_de_Poitiers.jpg"/>
          <p:cNvPicPr>
            <a:picLocks noChangeAspect="1" noChangeArrowheads="1"/>
          </p:cNvPicPr>
          <p:nvPr/>
        </p:nvPicPr>
        <p:blipFill>
          <a:blip r:embed="rId2"/>
          <a:srcRect/>
          <a:stretch>
            <a:fillRect/>
          </a:stretch>
        </p:blipFill>
        <p:spPr bwMode="auto">
          <a:xfrm>
            <a:off x="357158" y="1571612"/>
            <a:ext cx="5819778" cy="4500628"/>
          </a:xfrm>
          <a:prstGeom prst="rect">
            <a:avLst/>
          </a:prstGeom>
          <a:noFill/>
        </p:spPr>
      </p:pic>
      <p:pic>
        <p:nvPicPr>
          <p:cNvPr id="4099" name="Picture 3" descr="C:\Users\School_4\Desktop\Эдуард Чеерный Принц.jpg"/>
          <p:cNvPicPr>
            <a:picLocks noChangeAspect="1" noChangeArrowheads="1"/>
          </p:cNvPicPr>
          <p:nvPr/>
        </p:nvPicPr>
        <p:blipFill>
          <a:blip r:embed="rId3"/>
          <a:srcRect/>
          <a:stretch>
            <a:fillRect/>
          </a:stretch>
        </p:blipFill>
        <p:spPr bwMode="auto">
          <a:xfrm>
            <a:off x="5500694" y="1714488"/>
            <a:ext cx="3395645" cy="413382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a:xfrm>
            <a:off x="357158" y="0"/>
            <a:ext cx="8229600" cy="1219200"/>
          </a:xfrm>
        </p:spPr>
        <p:txBody>
          <a:bodyPr/>
          <a:lstStyle/>
          <a:p>
            <a:pPr algn="ctr"/>
            <a:r>
              <a:rPr lang="ru-RU" dirty="0" smtClean="0"/>
              <a:t>Орлеанская Дева</a:t>
            </a:r>
            <a:endParaRPr lang="ru-RU" dirty="0"/>
          </a:p>
        </p:txBody>
      </p:sp>
      <p:pic>
        <p:nvPicPr>
          <p:cNvPr id="5122" name="Picture 2" descr="C:\Users\School_4\Desktop\жанна дарк.jpg"/>
          <p:cNvPicPr>
            <a:picLocks noChangeAspect="1" noChangeArrowheads="1"/>
          </p:cNvPicPr>
          <p:nvPr/>
        </p:nvPicPr>
        <p:blipFill>
          <a:blip r:embed="rId2"/>
          <a:srcRect/>
          <a:stretch>
            <a:fillRect/>
          </a:stretch>
        </p:blipFill>
        <p:spPr bwMode="auto">
          <a:xfrm>
            <a:off x="428596" y="1285860"/>
            <a:ext cx="8376357" cy="53578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1.</a:t>
            </a:r>
            <a:r>
              <a:rPr lang="en-US" dirty="0" smtClean="0"/>
              <a:t> </a:t>
            </a:r>
            <a:r>
              <a:rPr lang="ru-RU" dirty="0" smtClean="0"/>
              <a:t>Победа Франции. Англия лишилась всех своих владений на континенте ( кроме порта Кале до 1558 г.)и стала островным государством.</a:t>
            </a:r>
          </a:p>
          <a:p>
            <a:r>
              <a:rPr lang="ru-RU" dirty="0" smtClean="0"/>
              <a:t>2. Сокращение населения обеих стран в результате войны и чумы на две  трети.</a:t>
            </a:r>
          </a:p>
          <a:p>
            <a:r>
              <a:rPr lang="ru-RU" dirty="0" smtClean="0"/>
              <a:t>3. В ходе войны появились новые виды оружия и военной техники. Появились первые постоянные армии, первые пушки – бомбарды. </a:t>
            </a:r>
            <a:endParaRPr lang="ru-RU" dirty="0"/>
          </a:p>
        </p:txBody>
      </p:sp>
      <p:sp>
        <p:nvSpPr>
          <p:cNvPr id="3" name="Заголовок 2"/>
          <p:cNvSpPr>
            <a:spLocks noGrp="1"/>
          </p:cNvSpPr>
          <p:nvPr>
            <p:ph type="title"/>
          </p:nvPr>
        </p:nvSpPr>
        <p:spPr>
          <a:xfrm>
            <a:off x="500034" y="357166"/>
            <a:ext cx="8229600" cy="1219200"/>
          </a:xfrm>
        </p:spPr>
        <p:txBody>
          <a:bodyPr>
            <a:normAutofit fontScale="90000"/>
          </a:bodyPr>
          <a:lstStyle/>
          <a:p>
            <a:pPr algn="ctr"/>
            <a:r>
              <a:rPr lang="ru-RU" dirty="0" smtClean="0"/>
              <a:t/>
            </a:r>
            <a:br>
              <a:rPr lang="ru-RU" dirty="0" smtClean="0"/>
            </a:br>
            <a:r>
              <a:rPr lang="ru-RU" b="1" dirty="0" smtClean="0"/>
              <a:t> </a:t>
            </a:r>
            <a:r>
              <a:rPr lang="ru-RU" dirty="0" smtClean="0"/>
              <a:t/>
            </a:r>
            <a:br>
              <a:rPr lang="ru-RU" dirty="0" smtClean="0"/>
            </a:br>
            <a:r>
              <a:rPr lang="ru-RU" dirty="0" smtClean="0"/>
              <a:t>Итоги </a:t>
            </a:r>
            <a:r>
              <a:rPr lang="ru-RU" b="1" dirty="0" smtClean="0"/>
              <a:t>Столетней войны: </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ru-RU" dirty="0" smtClean="0"/>
              <a:t>1. Расположите в хронологической последовательности</a:t>
            </a:r>
          </a:p>
          <a:p>
            <a:r>
              <a:rPr lang="ru-RU" dirty="0" smtClean="0"/>
              <a:t>события Столетней войны.</a:t>
            </a:r>
          </a:p>
          <a:p>
            <a:r>
              <a:rPr lang="ru-RU" dirty="0" smtClean="0"/>
              <a:t>1) битва при Пуатье</a:t>
            </a:r>
          </a:p>
          <a:p>
            <a:r>
              <a:rPr lang="ru-RU" dirty="0" smtClean="0"/>
              <a:t>2) сражение при </a:t>
            </a:r>
            <a:r>
              <a:rPr lang="ru-RU" dirty="0" err="1" smtClean="0"/>
              <a:t>Креси</a:t>
            </a:r>
            <a:r>
              <a:rPr lang="ru-RU" dirty="0" smtClean="0"/>
              <a:t>;</a:t>
            </a:r>
          </a:p>
          <a:p>
            <a:r>
              <a:rPr lang="ru-RU" dirty="0" smtClean="0"/>
              <a:t>3) казнь Жанны </a:t>
            </a:r>
            <a:r>
              <a:rPr lang="ru-RU" dirty="0" err="1" smtClean="0"/>
              <a:t>д’Арк</a:t>
            </a:r>
            <a:r>
              <a:rPr lang="ru-RU" dirty="0" smtClean="0"/>
              <a:t>;</a:t>
            </a:r>
          </a:p>
          <a:p>
            <a:r>
              <a:rPr lang="ru-RU" dirty="0" smtClean="0"/>
              <a:t>4) осада английскими войсками Орлеана;</a:t>
            </a:r>
          </a:p>
          <a:p>
            <a:r>
              <a:rPr lang="ru-RU" dirty="0" smtClean="0"/>
              <a:t>5) коронация Карла VII в Реймсе.</a:t>
            </a:r>
          </a:p>
          <a:p>
            <a:endParaRPr lang="ru-RU" dirty="0"/>
          </a:p>
        </p:txBody>
      </p:sp>
      <p:sp>
        <p:nvSpPr>
          <p:cNvPr id="3" name="Заголовок 2"/>
          <p:cNvSpPr>
            <a:spLocks noGrp="1"/>
          </p:cNvSpPr>
          <p:nvPr>
            <p:ph type="title"/>
          </p:nvPr>
        </p:nvSpPr>
        <p:spPr/>
        <p:txBody>
          <a:bodyPr/>
          <a:lstStyle/>
          <a:p>
            <a:pPr algn="ctr"/>
            <a:r>
              <a:rPr lang="ru-RU" dirty="0" smtClean="0"/>
              <a:t>Задание на закрепление</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pPr>
              <a:buNone/>
            </a:pPr>
            <a:r>
              <a:rPr lang="ru-RU" dirty="0" smtClean="0"/>
              <a:t>Ответ : при </a:t>
            </a:r>
            <a:r>
              <a:rPr lang="ru-RU" dirty="0" err="1" smtClean="0"/>
              <a:t>Креси</a:t>
            </a:r>
            <a:r>
              <a:rPr lang="ru-RU" dirty="0" smtClean="0"/>
              <a:t> - 1346, при Пуатье  1356,осада Орлеана -1428- 1429, коронация дофина Карла Валуа в Карла </a:t>
            </a:r>
            <a:r>
              <a:rPr lang="en-US" dirty="0" smtClean="0"/>
              <a:t>VII</a:t>
            </a:r>
            <a:r>
              <a:rPr lang="ru-RU" dirty="0" smtClean="0"/>
              <a:t> – 1429 , казнь Жанны -1431</a:t>
            </a:r>
          </a:p>
          <a:p>
            <a:pPr>
              <a:buNone/>
            </a:pPr>
            <a:endParaRPr lang="ru-RU" dirty="0" smtClean="0"/>
          </a:p>
          <a:p>
            <a:pPr>
              <a:buNone/>
            </a:pPr>
            <a:r>
              <a:rPr lang="ru-RU" dirty="0" smtClean="0"/>
              <a:t>1-2 Битва при  Пуатье , 3-4 Жанна </a:t>
            </a:r>
            <a:r>
              <a:rPr lang="ru-RU" dirty="0" err="1" smtClean="0"/>
              <a:t>Дарк</a:t>
            </a:r>
            <a:endParaRPr lang="ru-RU" dirty="0"/>
          </a:p>
        </p:txBody>
      </p:sp>
      <p:sp>
        <p:nvSpPr>
          <p:cNvPr id="3" name="Заголовок 2"/>
          <p:cNvSpPr>
            <a:spLocks noGrp="1"/>
          </p:cNvSpPr>
          <p:nvPr>
            <p:ph type="title"/>
          </p:nvPr>
        </p:nvSpPr>
        <p:spPr/>
        <p:txBody>
          <a:bodyPr/>
          <a:lstStyle/>
          <a:p>
            <a:pPr algn="ctr"/>
            <a:r>
              <a:rPr lang="ru-RU" dirty="0" smtClean="0"/>
              <a:t>Задание на закрепление</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ru-RU" dirty="0" smtClean="0"/>
              <a:t>Что </a:t>
            </a:r>
            <a:r>
              <a:rPr lang="ru-RU" dirty="0" smtClean="0"/>
              <a:t>такое Генеральные штаты? </a:t>
            </a:r>
          </a:p>
          <a:p>
            <a:r>
              <a:rPr lang="ru-RU" dirty="0" smtClean="0"/>
              <a:t>Какие сословия входили в Генеральные штаты? </a:t>
            </a:r>
          </a:p>
          <a:p>
            <a:r>
              <a:rPr lang="ru-RU" dirty="0" smtClean="0"/>
              <a:t>Что такое сословная монархия? </a:t>
            </a:r>
          </a:p>
          <a:p>
            <a:r>
              <a:rPr lang="ru-RU" dirty="0" smtClean="0"/>
              <a:t>Каково значение военной реформы Генриха II? </a:t>
            </a:r>
            <a:endParaRPr lang="ru-RU" dirty="0" smtClean="0"/>
          </a:p>
          <a:p>
            <a:r>
              <a:rPr lang="ru-RU" dirty="0" smtClean="0"/>
              <a:t>Что такое парламент? </a:t>
            </a:r>
            <a:r>
              <a:rPr lang="ru-RU" dirty="0" smtClean="0"/>
              <a:t/>
            </a:r>
            <a:br>
              <a:rPr lang="ru-RU" dirty="0" smtClean="0"/>
            </a:br>
            <a:endParaRPr lang="ru-RU" dirty="0"/>
          </a:p>
        </p:txBody>
      </p:sp>
      <p:sp>
        <p:nvSpPr>
          <p:cNvPr id="3" name="Заголовок 2"/>
          <p:cNvSpPr>
            <a:spLocks noGrp="1"/>
          </p:cNvSpPr>
          <p:nvPr>
            <p:ph type="title"/>
          </p:nvPr>
        </p:nvSpPr>
        <p:spPr/>
        <p:txBody>
          <a:bodyPr/>
          <a:lstStyle/>
          <a:p>
            <a:pPr algn="ctr"/>
            <a:r>
              <a:rPr lang="ru-RU" dirty="0" smtClean="0"/>
              <a:t>Блиц -опрос</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chool_4\Desktop\lkz ghtptynfwbb cnjktnyzz djqyf\Символ Франции.png"/>
          <p:cNvPicPr>
            <a:picLocks noChangeAspect="1" noChangeArrowheads="1"/>
          </p:cNvPicPr>
          <p:nvPr/>
        </p:nvPicPr>
        <p:blipFill>
          <a:blip r:embed="rId2" cstate="print"/>
          <a:srcRect/>
          <a:stretch>
            <a:fillRect/>
          </a:stretch>
        </p:blipFill>
        <p:spPr bwMode="auto">
          <a:xfrm>
            <a:off x="214282" y="428604"/>
            <a:ext cx="2714644" cy="3016185"/>
          </a:xfrm>
          <a:prstGeom prst="rect">
            <a:avLst/>
          </a:prstGeom>
          <a:noFill/>
        </p:spPr>
      </p:pic>
      <p:pic>
        <p:nvPicPr>
          <p:cNvPr id="1027" name="Picture 3" descr="C:\Users\School_4\Desktop\lkz ghtptynfwbb cnjktnyzz djqyf\Символ Англии.png"/>
          <p:cNvPicPr>
            <a:picLocks noChangeAspect="1" noChangeArrowheads="1"/>
          </p:cNvPicPr>
          <p:nvPr/>
        </p:nvPicPr>
        <p:blipFill>
          <a:blip r:embed="rId3"/>
          <a:srcRect/>
          <a:stretch>
            <a:fillRect/>
          </a:stretch>
        </p:blipFill>
        <p:spPr bwMode="auto">
          <a:xfrm>
            <a:off x="6215074" y="428604"/>
            <a:ext cx="2672146" cy="3101968"/>
          </a:xfrm>
          <a:prstGeom prst="rect">
            <a:avLst/>
          </a:prstGeom>
          <a:noFill/>
        </p:spPr>
      </p:pic>
      <p:pic>
        <p:nvPicPr>
          <p:cNvPr id="1028" name="Picture 4" descr="C:\Users\School_4\Desktop\lkz ghtptynfwbb cnjktnyzz djqyf\Так называемый знак  Виктории или V.jpg"/>
          <p:cNvPicPr>
            <a:picLocks noChangeAspect="1" noChangeArrowheads="1"/>
          </p:cNvPicPr>
          <p:nvPr/>
        </p:nvPicPr>
        <p:blipFill>
          <a:blip r:embed="rId4" cstate="print"/>
          <a:srcRect/>
          <a:stretch>
            <a:fillRect/>
          </a:stretch>
        </p:blipFill>
        <p:spPr bwMode="auto">
          <a:xfrm>
            <a:off x="3000364" y="357166"/>
            <a:ext cx="3156890" cy="3812048"/>
          </a:xfrm>
          <a:prstGeom prst="rect">
            <a:avLst/>
          </a:prstGeom>
          <a:noFill/>
        </p:spPr>
      </p:pic>
      <p:pic>
        <p:nvPicPr>
          <p:cNvPr id="1029" name="Picture 5" descr="C:\Users\School_4\Desktop\lkz ghtptynfwbb cnjktnyzz djqyf\чумная маскка.jpg"/>
          <p:cNvPicPr>
            <a:picLocks noChangeAspect="1" noChangeArrowheads="1"/>
          </p:cNvPicPr>
          <p:nvPr/>
        </p:nvPicPr>
        <p:blipFill>
          <a:blip r:embed="rId5"/>
          <a:srcRect/>
          <a:stretch>
            <a:fillRect/>
          </a:stretch>
        </p:blipFill>
        <p:spPr bwMode="auto">
          <a:xfrm>
            <a:off x="3857620" y="4143380"/>
            <a:ext cx="4857784" cy="2369519"/>
          </a:xfrm>
          <a:prstGeom prst="rect">
            <a:avLst/>
          </a:prstGeom>
          <a:noFill/>
        </p:spPr>
      </p:pic>
      <p:pic>
        <p:nvPicPr>
          <p:cNvPr id="1030" name="Picture 6" descr="C:\Users\School_4\Desktop\lkz ghtptynfwbb cnjktnyzz djqyf\Первые бомбарды.jpg"/>
          <p:cNvPicPr>
            <a:picLocks noChangeAspect="1" noChangeArrowheads="1"/>
          </p:cNvPicPr>
          <p:nvPr/>
        </p:nvPicPr>
        <p:blipFill>
          <a:blip r:embed="rId6"/>
          <a:srcRect/>
          <a:stretch>
            <a:fillRect/>
          </a:stretch>
        </p:blipFill>
        <p:spPr bwMode="auto">
          <a:xfrm>
            <a:off x="142844" y="4071942"/>
            <a:ext cx="3748428" cy="2489190"/>
          </a:xfrm>
          <a:prstGeom prst="rect">
            <a:avLst/>
          </a:prstGeom>
          <a:noFill/>
        </p:spPr>
      </p:pic>
      <p:sp>
        <p:nvSpPr>
          <p:cNvPr id="7" name="Прямоугольник 6"/>
          <p:cNvSpPr/>
          <p:nvPr/>
        </p:nvSpPr>
        <p:spPr>
          <a:xfrm>
            <a:off x="2071670" y="3714752"/>
            <a:ext cx="4572032"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Что объединяет эти иллюстрации ?</a:t>
            </a:r>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dirty="0" smtClean="0"/>
              <a:t>1337-1453</a:t>
            </a:r>
            <a:endParaRPr lang="ru-RU" dirty="0"/>
          </a:p>
        </p:txBody>
      </p:sp>
      <p:sp>
        <p:nvSpPr>
          <p:cNvPr id="2" name="Заголовок 1"/>
          <p:cNvSpPr>
            <a:spLocks noGrp="1"/>
          </p:cNvSpPr>
          <p:nvPr>
            <p:ph type="ctrTitle"/>
          </p:nvPr>
        </p:nvSpPr>
        <p:spPr/>
        <p:txBody>
          <a:bodyPr/>
          <a:lstStyle/>
          <a:p>
            <a:r>
              <a:rPr lang="ru-RU" dirty="0" smtClean="0"/>
              <a:t>«</a:t>
            </a:r>
            <a:r>
              <a:rPr lang="ru-RU" sz="4400" dirty="0" smtClean="0"/>
              <a:t>Столетняя война</a:t>
            </a:r>
            <a:br>
              <a:rPr lang="ru-RU" sz="4400" dirty="0" smtClean="0"/>
            </a:br>
            <a:r>
              <a:rPr lang="ru-RU" sz="4400" dirty="0" smtClean="0"/>
              <a:t>Жанна </a:t>
            </a:r>
            <a:r>
              <a:rPr lang="ru-RU" sz="4400" dirty="0" err="1" smtClean="0"/>
              <a:t>д</a:t>
            </a:r>
            <a:r>
              <a:rPr sz="4400" smtClean="0"/>
              <a:t>`</a:t>
            </a:r>
            <a:r>
              <a:rPr lang="ru-RU" sz="4400" dirty="0" err="1" smtClean="0"/>
              <a:t>Арк</a:t>
            </a:r>
            <a:r>
              <a:rPr lang="ru-RU" sz="4400" dirty="0" smtClean="0"/>
              <a:t>: ведьма или святая?»</a:t>
            </a:r>
            <a:endParaRPr lang="ru-RU" sz="4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357298"/>
            <a:ext cx="5686436" cy="5500702"/>
          </a:xfrm>
        </p:spPr>
        <p:txBody>
          <a:bodyPr>
            <a:normAutofit fontScale="92500" lnSpcReduction="20000"/>
          </a:bodyPr>
          <a:lstStyle/>
          <a:p>
            <a:r>
              <a:rPr lang="ru-RU" u="sng" dirty="0" smtClean="0"/>
              <a:t>Причины войны:</a:t>
            </a:r>
          </a:p>
          <a:p>
            <a:r>
              <a:rPr lang="ru-RU" dirty="0" smtClean="0"/>
              <a:t>⦁    Франция претендовала на английские владения в Аквитании (без этого не могло завершиться объединение Франции)</a:t>
            </a:r>
          </a:p>
          <a:p>
            <a:r>
              <a:rPr lang="ru-RU" dirty="0" smtClean="0"/>
              <a:t>⦁    Английский король не желал терять Аквитанию (Аквитания являлась ценным источником доходов)</a:t>
            </a:r>
          </a:p>
          <a:p>
            <a:r>
              <a:rPr lang="ru-RU" u="sng" dirty="0" smtClean="0"/>
              <a:t>Повод: </a:t>
            </a:r>
            <a:r>
              <a:rPr lang="ru-RU" dirty="0" smtClean="0"/>
              <a:t>Спор </a:t>
            </a:r>
            <a:r>
              <a:rPr lang="ru-RU" dirty="0" smtClean="0"/>
              <a:t>о том, кому быть королем Франции. </a:t>
            </a:r>
            <a:r>
              <a:rPr lang="ru-RU" dirty="0" smtClean="0"/>
              <a:t>К</a:t>
            </a:r>
            <a:r>
              <a:rPr lang="ru-RU" dirty="0" smtClean="0"/>
              <a:t>ороль </a:t>
            </a:r>
            <a:r>
              <a:rPr lang="ru-RU" dirty="0" smtClean="0"/>
              <a:t>Англии Эдуард III (1327- </a:t>
            </a:r>
            <a:r>
              <a:rPr lang="ru-RU" dirty="0" smtClean="0"/>
              <a:t>1377 </a:t>
            </a:r>
            <a:r>
              <a:rPr lang="ru-RU" dirty="0" err="1" smtClean="0"/>
              <a:t>гг</a:t>
            </a:r>
            <a:r>
              <a:rPr lang="ru-RU" dirty="0" smtClean="0"/>
              <a:t>). полагал, что у него </a:t>
            </a:r>
            <a:r>
              <a:rPr lang="ru-RU" dirty="0" smtClean="0"/>
              <a:t> есть права </a:t>
            </a:r>
            <a:r>
              <a:rPr lang="ru-RU" dirty="0" smtClean="0"/>
              <a:t>на французскую корону, поскольку он был родным внуком Филиппа IV Красивого, сыном его дочери Изабеллы.</a:t>
            </a:r>
          </a:p>
          <a:p>
            <a:endParaRPr lang="ru-RU" dirty="0"/>
          </a:p>
        </p:txBody>
      </p:sp>
      <p:sp>
        <p:nvSpPr>
          <p:cNvPr id="3" name="Заголовок 2"/>
          <p:cNvSpPr>
            <a:spLocks noGrp="1"/>
          </p:cNvSpPr>
          <p:nvPr>
            <p:ph type="title"/>
          </p:nvPr>
        </p:nvSpPr>
        <p:spPr/>
        <p:txBody>
          <a:bodyPr/>
          <a:lstStyle/>
          <a:p>
            <a:pPr algn="ctr"/>
            <a:r>
              <a:rPr lang="ru-RU" dirty="0" smtClean="0"/>
              <a:t>Столетняя война</a:t>
            </a:r>
            <a:endParaRPr lang="ru-RU" dirty="0"/>
          </a:p>
        </p:txBody>
      </p:sp>
      <p:pic>
        <p:nvPicPr>
          <p:cNvPr id="4" name="Picture 2" descr="C:\Users\School_4\Desktop\эдуард 3.jpg"/>
          <p:cNvPicPr>
            <a:picLocks noChangeAspect="1" noChangeArrowheads="1"/>
          </p:cNvPicPr>
          <p:nvPr/>
        </p:nvPicPr>
        <p:blipFill>
          <a:blip r:embed="rId2" cstate="print"/>
          <a:srcRect/>
          <a:stretch>
            <a:fillRect/>
          </a:stretch>
        </p:blipFill>
        <p:spPr bwMode="auto">
          <a:xfrm>
            <a:off x="6000760" y="2071678"/>
            <a:ext cx="2722118" cy="3600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chool_4\Desktop\lkz ghtptynfwbb cnjktnyzz djqyf\карта1.jpg"/>
          <p:cNvPicPr>
            <a:picLocks noChangeAspect="1" noChangeArrowheads="1"/>
          </p:cNvPicPr>
          <p:nvPr/>
        </p:nvPicPr>
        <p:blipFill>
          <a:blip r:embed="rId2"/>
          <a:srcRect/>
          <a:stretch>
            <a:fillRect/>
          </a:stretch>
        </p:blipFill>
        <p:spPr bwMode="auto">
          <a:xfrm>
            <a:off x="1571604" y="214290"/>
            <a:ext cx="5786478" cy="624328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dirty="0"/>
          </a:p>
        </p:txBody>
      </p:sp>
      <p:sp>
        <p:nvSpPr>
          <p:cNvPr id="3" name="Заголовок 2"/>
          <p:cNvSpPr>
            <a:spLocks noGrp="1"/>
          </p:cNvSpPr>
          <p:nvPr>
            <p:ph type="title"/>
          </p:nvPr>
        </p:nvSpPr>
        <p:spPr/>
        <p:txBody>
          <a:bodyPr/>
          <a:lstStyle/>
          <a:p>
            <a:r>
              <a:rPr lang="ru-RU" dirty="0" smtClean="0"/>
              <a:t>             Арбалет и бомбарды</a:t>
            </a:r>
            <a:endParaRPr lang="ru-RU" dirty="0"/>
          </a:p>
        </p:txBody>
      </p:sp>
      <p:pic>
        <p:nvPicPr>
          <p:cNvPr id="7170" name="Picture 2" descr="C:\Users\School_4\Desktop\Первые бомбарды.jpg"/>
          <p:cNvPicPr>
            <a:picLocks noChangeAspect="1" noChangeArrowheads="1"/>
          </p:cNvPicPr>
          <p:nvPr/>
        </p:nvPicPr>
        <p:blipFill>
          <a:blip r:embed="rId2"/>
          <a:srcRect/>
          <a:stretch>
            <a:fillRect/>
          </a:stretch>
        </p:blipFill>
        <p:spPr bwMode="auto">
          <a:xfrm>
            <a:off x="428596" y="1571612"/>
            <a:ext cx="6739075" cy="4475167"/>
          </a:xfrm>
          <a:prstGeom prst="rect">
            <a:avLst/>
          </a:prstGeom>
          <a:noFill/>
        </p:spPr>
      </p:pic>
      <p:sp>
        <p:nvSpPr>
          <p:cNvPr id="6" name="TextBox 5"/>
          <p:cNvSpPr txBox="1"/>
          <p:nvPr/>
        </p:nvSpPr>
        <p:spPr>
          <a:xfrm>
            <a:off x="7143768" y="1857364"/>
            <a:ext cx="1785950" cy="3416320"/>
          </a:xfrm>
          <a:prstGeom prst="rect">
            <a:avLst/>
          </a:prstGeom>
          <a:noFill/>
        </p:spPr>
        <p:txBody>
          <a:bodyPr wrap="square" rtlCol="0">
            <a:spAutoFit/>
          </a:bodyPr>
          <a:lstStyle/>
          <a:p>
            <a:r>
              <a:rPr lang="ru-RU" b="1" dirty="0" smtClean="0"/>
              <a:t>Бомбарда — один из первых образцов артиллерийских орудий</a:t>
            </a:r>
            <a:r>
              <a:rPr lang="ru-RU" dirty="0" smtClean="0"/>
              <a:t>. В XIV–XVI веках применялась при осаде и обороне крепостей.</a:t>
            </a:r>
            <a:r>
              <a:rPr lang="ru-RU" dirty="0" smtClean="0">
                <a:hlinkClick r:id="rId3" tooltip="old.bigenc.ru – БОМБАРДА • Большая российская энциклопедия..."/>
              </a:rPr>
              <a:t>1</a:t>
            </a:r>
            <a:endParaRPr lang="ru-RU" dirty="0" smtClean="0"/>
          </a:p>
          <a:p>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71472" y="1071546"/>
            <a:ext cx="8229600" cy="4572000"/>
          </a:xfrm>
        </p:spPr>
        <p:txBody>
          <a:bodyPr/>
          <a:lstStyle/>
          <a:p>
            <a:r>
              <a:rPr lang="ru-RU" dirty="0" smtClean="0"/>
              <a:t>Арбалет - боевое и метательное  оружие , представляющее собой лук, оснащённый механизмами взведения и спуска тетивы.</a:t>
            </a:r>
            <a:endParaRPr lang="ru-RU" dirty="0"/>
          </a:p>
        </p:txBody>
      </p:sp>
      <p:sp>
        <p:nvSpPr>
          <p:cNvPr id="3" name="Заголовок 2"/>
          <p:cNvSpPr>
            <a:spLocks noGrp="1"/>
          </p:cNvSpPr>
          <p:nvPr>
            <p:ph type="title"/>
          </p:nvPr>
        </p:nvSpPr>
        <p:spPr>
          <a:xfrm>
            <a:off x="571472" y="214290"/>
            <a:ext cx="8229600" cy="862010"/>
          </a:xfrm>
        </p:spPr>
        <p:txBody>
          <a:bodyPr/>
          <a:lstStyle/>
          <a:p>
            <a:pPr algn="ctr"/>
            <a:r>
              <a:rPr lang="ru-RU" dirty="0" smtClean="0"/>
              <a:t>Арбалет и бомбарды</a:t>
            </a:r>
            <a:endParaRPr lang="ru-RU" dirty="0"/>
          </a:p>
        </p:txBody>
      </p:sp>
      <p:pic>
        <p:nvPicPr>
          <p:cNvPr id="8194" name="Picture 2" descr="C:\Users\School_4\Desktop\арбалет 2.png"/>
          <p:cNvPicPr>
            <a:picLocks noChangeAspect="1" noChangeArrowheads="1"/>
          </p:cNvPicPr>
          <p:nvPr/>
        </p:nvPicPr>
        <p:blipFill>
          <a:blip r:embed="rId2"/>
          <a:srcRect/>
          <a:stretch>
            <a:fillRect/>
          </a:stretch>
        </p:blipFill>
        <p:spPr bwMode="auto">
          <a:xfrm>
            <a:off x="571472" y="2928934"/>
            <a:ext cx="1990555" cy="3357562"/>
          </a:xfrm>
          <a:prstGeom prst="rect">
            <a:avLst/>
          </a:prstGeom>
          <a:noFill/>
        </p:spPr>
      </p:pic>
      <p:pic>
        <p:nvPicPr>
          <p:cNvPr id="8195" name="Picture 3" descr="C:\Users\School_4\Desktop\арбалет.png"/>
          <p:cNvPicPr>
            <a:picLocks noChangeAspect="1" noChangeArrowheads="1"/>
          </p:cNvPicPr>
          <p:nvPr/>
        </p:nvPicPr>
        <p:blipFill>
          <a:blip r:embed="rId3"/>
          <a:srcRect/>
          <a:stretch>
            <a:fillRect/>
          </a:stretch>
        </p:blipFill>
        <p:spPr bwMode="auto">
          <a:xfrm>
            <a:off x="3286116" y="2395984"/>
            <a:ext cx="5242066" cy="4035559"/>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57158" y="1071546"/>
            <a:ext cx="8229600" cy="4572000"/>
          </a:xfrm>
        </p:spPr>
        <p:txBody>
          <a:bodyPr>
            <a:noAutofit/>
          </a:bodyPr>
          <a:lstStyle/>
          <a:p>
            <a:r>
              <a:rPr lang="ru-RU" sz="1400" dirty="0" smtClean="0">
                <a:latin typeface="Times New Roman" pitchFamily="18" charset="0"/>
                <a:cs typeface="Times New Roman" pitchFamily="18" charset="0"/>
              </a:rPr>
              <a:t>Год                                       Событие и последствия</a:t>
            </a:r>
          </a:p>
          <a:p>
            <a:r>
              <a:rPr lang="ru-RU" sz="1400" b="1" u="sng" dirty="0" smtClean="0">
                <a:latin typeface="Times New Roman" pitchFamily="18" charset="0"/>
                <a:cs typeface="Times New Roman" pitchFamily="18" charset="0"/>
              </a:rPr>
              <a:t>1340    1340 г. </a:t>
            </a:r>
            <a:r>
              <a:rPr lang="ru-RU" sz="1400" dirty="0" smtClean="0">
                <a:latin typeface="Times New Roman" pitchFamily="18" charset="0"/>
                <a:cs typeface="Times New Roman" pitchFamily="18" charset="0"/>
              </a:rPr>
              <a:t>— уничтожение англичанами французского флота при городе </a:t>
            </a:r>
            <a:r>
              <a:rPr lang="ru-RU" sz="1400" dirty="0" err="1" smtClean="0">
                <a:latin typeface="Times New Roman" pitchFamily="18" charset="0"/>
                <a:cs typeface="Times New Roman" pitchFamily="18" charset="0"/>
              </a:rPr>
              <a:t>Слейсе</a:t>
            </a:r>
            <a:r>
              <a:rPr lang="ru-RU" sz="1400" dirty="0" smtClean="0">
                <a:latin typeface="Times New Roman" pitchFamily="18" charset="0"/>
                <a:cs typeface="Times New Roman" pitchFamily="18" charset="0"/>
              </a:rPr>
              <a:t>  у берегов Фландрии.</a:t>
            </a:r>
          </a:p>
          <a:p>
            <a:r>
              <a:rPr lang="ru-RU" sz="1400" b="1" u="sng" dirty="0" smtClean="0">
                <a:latin typeface="Times New Roman" pitchFamily="18" charset="0"/>
                <a:cs typeface="Times New Roman" pitchFamily="18" charset="0"/>
              </a:rPr>
              <a:t>1346 </a:t>
            </a:r>
            <a:r>
              <a:rPr lang="ru-RU" sz="1400" dirty="0" smtClean="0">
                <a:latin typeface="Times New Roman" pitchFamily="18" charset="0"/>
                <a:cs typeface="Times New Roman" pitchFamily="18" charset="0"/>
              </a:rPr>
              <a:t>г. — поражение французов в битве близ селения </a:t>
            </a:r>
            <a:r>
              <a:rPr lang="ru-RU" sz="1400" dirty="0" err="1" smtClean="0">
                <a:latin typeface="Times New Roman" pitchFamily="18" charset="0"/>
                <a:cs typeface="Times New Roman" pitchFamily="18" charset="0"/>
              </a:rPr>
              <a:t>Креси</a:t>
            </a:r>
            <a:r>
              <a:rPr lang="ru-RU" sz="1400" dirty="0" smtClean="0">
                <a:latin typeface="Times New Roman" pitchFamily="18" charset="0"/>
                <a:cs typeface="Times New Roman" pitchFamily="18" charset="0"/>
              </a:rPr>
              <a:t> (север Франции). Погибло 1500 французских рыцарей и лишь трое — английских. Начало второй пандемии чумы в Европе. </a:t>
            </a:r>
          </a:p>
          <a:p>
            <a:r>
              <a:rPr lang="ru-RU" sz="1400" dirty="0" smtClean="0">
                <a:latin typeface="Times New Roman" pitchFamily="18" charset="0"/>
                <a:cs typeface="Times New Roman" pitchFamily="18" charset="0"/>
              </a:rPr>
              <a:t> </a:t>
            </a:r>
            <a:r>
              <a:rPr lang="ru-RU" sz="1400" b="1" u="sng" dirty="0" smtClean="0">
                <a:latin typeface="Times New Roman" pitchFamily="18" charset="0"/>
                <a:cs typeface="Times New Roman" pitchFamily="18" charset="0"/>
              </a:rPr>
              <a:t>1347 </a:t>
            </a:r>
            <a:r>
              <a:rPr lang="ru-RU" sz="1400" dirty="0" smtClean="0">
                <a:latin typeface="Times New Roman" pitchFamily="18" charset="0"/>
                <a:cs typeface="Times New Roman" pitchFamily="18" charset="0"/>
              </a:rPr>
              <a:t>  -  Оборона города Кале</a:t>
            </a:r>
          </a:p>
          <a:p>
            <a:r>
              <a:rPr lang="ru-RU" sz="1400" dirty="0" smtClean="0">
                <a:latin typeface="Times New Roman" pitchFamily="18" charset="0"/>
                <a:cs typeface="Times New Roman" pitchFamily="18" charset="0"/>
              </a:rPr>
              <a:t> </a:t>
            </a:r>
            <a:r>
              <a:rPr lang="ru-RU" sz="1400" b="1" u="sng" dirty="0" smtClean="0">
                <a:latin typeface="Times New Roman" pitchFamily="18" charset="0"/>
                <a:cs typeface="Times New Roman" pitchFamily="18" charset="0"/>
              </a:rPr>
              <a:t>1356 г. </a:t>
            </a:r>
            <a:r>
              <a:rPr lang="ru-RU" sz="1400" dirty="0" smtClean="0">
                <a:latin typeface="Times New Roman" pitchFamily="18" charset="0"/>
                <a:cs typeface="Times New Roman" pitchFamily="18" charset="0"/>
              </a:rPr>
              <a:t>— разгром французской армии при Пуатье. Английским 6-тысячным войском командовал сын Эдуарда III, наследник престола Эдуард, прозванный по цвету своих военных доспехов Черным принцем. Французским 25-тысячным войском командовал сам король Франции Иоанн Добрый (1350-1364 гг.). несмотря на численное превосходство, французы были разбиты, их король попал в плен. Множество рыцарей погибло.</a:t>
            </a:r>
          </a:p>
          <a:p>
            <a:r>
              <a:rPr lang="ru-RU" sz="1400" b="1" u="sng" dirty="0" smtClean="0">
                <a:latin typeface="Times New Roman" pitchFamily="18" charset="0"/>
                <a:cs typeface="Times New Roman" pitchFamily="18" charset="0"/>
              </a:rPr>
              <a:t>   1360 г. </a:t>
            </a:r>
            <a:r>
              <a:rPr lang="ru-RU" sz="1400" dirty="0" smtClean="0">
                <a:latin typeface="Times New Roman" pitchFamily="18" charset="0"/>
                <a:cs typeface="Times New Roman" pitchFamily="18" charset="0"/>
              </a:rPr>
              <a:t>— заключен мир, по которому треть земель Франции переходила под управление англичан. Иоанн Добрый, дав честное слово заплатить за себя огромный выкуп, был отпущен из плена. Не сумев собрать деньги, он вернулся в Англию, где вскоре умер.</a:t>
            </a:r>
          </a:p>
          <a:p>
            <a:r>
              <a:rPr lang="ru-RU" sz="1400" dirty="0" smtClean="0">
                <a:latin typeface="Times New Roman" pitchFamily="18" charset="0"/>
                <a:cs typeface="Times New Roman" pitchFamily="18" charset="0"/>
              </a:rPr>
              <a:t> </a:t>
            </a:r>
            <a:r>
              <a:rPr lang="ru-RU" sz="1400" b="1" u="sng" dirty="0" smtClean="0">
                <a:latin typeface="Times New Roman" pitchFamily="18" charset="0"/>
                <a:cs typeface="Times New Roman" pitchFamily="18" charset="0"/>
              </a:rPr>
              <a:t>1420 г. </a:t>
            </a:r>
            <a:r>
              <a:rPr lang="ru-RU" sz="1400" dirty="0" smtClean="0">
                <a:latin typeface="Times New Roman" pitchFamily="18" charset="0"/>
                <a:cs typeface="Times New Roman" pitchFamily="18" charset="0"/>
              </a:rPr>
              <a:t>— по условиям мирного договора наследником французского престола был объявлен король Англии: Франция и Англия должны были стать единым королевством. Но после смерти короля Франции его 15-летний сын бежал из Парижа на юг и провозгласил себя королем Карлом VII (1422-1461 гг.). военные действия возобновились, англичане осадили город Орлеан (1428 г.). его падение открыло бы им путь на юг страны.</a:t>
            </a:r>
          </a:p>
          <a:p>
            <a:r>
              <a:rPr lang="ru-RU" sz="1400" dirty="0" smtClean="0">
                <a:latin typeface="Times New Roman" pitchFamily="18" charset="0"/>
                <a:cs typeface="Times New Roman" pitchFamily="18" charset="0"/>
              </a:rPr>
              <a:t>  </a:t>
            </a:r>
            <a:r>
              <a:rPr lang="ru-RU" sz="1400" b="1" u="sng" dirty="0" smtClean="0">
                <a:latin typeface="Times New Roman" pitchFamily="18" charset="0"/>
                <a:cs typeface="Times New Roman" pitchFamily="18" charset="0"/>
              </a:rPr>
              <a:t>1429 г</a:t>
            </a:r>
            <a:r>
              <a:rPr lang="ru-RU" sz="1400" dirty="0" smtClean="0">
                <a:latin typeface="Times New Roman" pitchFamily="18" charset="0"/>
                <a:cs typeface="Times New Roman" pitchFamily="18" charset="0"/>
              </a:rPr>
              <a:t>. — год перелома в ходе войны. (Жанна </a:t>
            </a:r>
            <a:r>
              <a:rPr lang="ru-RU" sz="1400" dirty="0" err="1" smtClean="0">
                <a:latin typeface="Times New Roman" pitchFamily="18" charset="0"/>
                <a:cs typeface="Times New Roman" pitchFamily="18" charset="0"/>
              </a:rPr>
              <a:t>д’Арк</a:t>
            </a:r>
            <a:r>
              <a:rPr lang="ru-RU" sz="1400" dirty="0" smtClean="0">
                <a:latin typeface="Times New Roman" pitchFamily="18" charset="0"/>
                <a:cs typeface="Times New Roman" pitchFamily="18" charset="0"/>
              </a:rPr>
              <a:t> — Орлеанская дева).</a:t>
            </a:r>
          </a:p>
          <a:p>
            <a:r>
              <a:rPr lang="ru-RU" sz="1400" b="1" u="sng" dirty="0" smtClean="0">
                <a:latin typeface="Times New Roman" pitchFamily="18" charset="0"/>
                <a:cs typeface="Times New Roman" pitchFamily="18" charset="0"/>
              </a:rPr>
              <a:t>1431</a:t>
            </a:r>
            <a:r>
              <a:rPr lang="ru-RU" sz="1400" dirty="0" smtClean="0">
                <a:latin typeface="Times New Roman" pitchFamily="18" charset="0"/>
                <a:cs typeface="Times New Roman" pitchFamily="18" charset="0"/>
              </a:rPr>
              <a:t>     сожжение Жанна </a:t>
            </a:r>
            <a:r>
              <a:rPr lang="ru-RU" sz="1400" dirty="0" err="1" smtClean="0">
                <a:latin typeface="Times New Roman" pitchFamily="18" charset="0"/>
                <a:cs typeface="Times New Roman" pitchFamily="18" charset="0"/>
              </a:rPr>
              <a:t>Д`арк</a:t>
            </a:r>
            <a:r>
              <a:rPr lang="ru-RU" sz="1400" dirty="0" smtClean="0">
                <a:latin typeface="Times New Roman" pitchFamily="18" charset="0"/>
                <a:cs typeface="Times New Roman" pitchFamily="18" charset="0"/>
              </a:rPr>
              <a:t> на костре</a:t>
            </a:r>
          </a:p>
          <a:p>
            <a:r>
              <a:rPr lang="ru-RU" sz="1400" b="1" dirty="0" smtClean="0">
                <a:effectLst>
                  <a:outerShdw blurRad="38100" dist="38100" dir="2700000" algn="tl">
                    <a:srgbClr val="000000">
                      <a:alpha val="43137"/>
                    </a:srgbClr>
                  </a:outerShdw>
                </a:effectLst>
                <a:latin typeface="Times New Roman" pitchFamily="18" charset="0"/>
                <a:cs typeface="Times New Roman" pitchFamily="18" charset="0"/>
              </a:rPr>
              <a:t>1453 </a:t>
            </a:r>
            <a:r>
              <a:rPr lang="ru-RU" sz="1400" dirty="0" smtClean="0">
                <a:latin typeface="Times New Roman" pitchFamily="18" charset="0"/>
                <a:cs typeface="Times New Roman" pitchFamily="18" charset="0"/>
              </a:rPr>
              <a:t>    Англичане терпят поражение в битве при </a:t>
            </a:r>
            <a:r>
              <a:rPr lang="ru-RU" sz="1400" dirty="0" err="1" smtClean="0">
                <a:latin typeface="Times New Roman" pitchFamily="18" charset="0"/>
                <a:cs typeface="Times New Roman" pitchFamily="18" charset="0"/>
              </a:rPr>
              <a:t>Кастильоне</a:t>
            </a:r>
            <a:r>
              <a:rPr lang="ru-RU" sz="1400" dirty="0" smtClean="0">
                <a:latin typeface="Times New Roman" pitchFamily="18" charset="0"/>
                <a:cs typeface="Times New Roman" pitchFamily="18" charset="0"/>
              </a:rPr>
              <a:t>, французы отвоевывают Бордо.</a:t>
            </a:r>
          </a:p>
        </p:txBody>
      </p:sp>
      <p:sp>
        <p:nvSpPr>
          <p:cNvPr id="3" name="Заголовок 2"/>
          <p:cNvSpPr>
            <a:spLocks noGrp="1"/>
          </p:cNvSpPr>
          <p:nvPr>
            <p:ph type="title"/>
          </p:nvPr>
        </p:nvSpPr>
        <p:spPr>
          <a:xfrm>
            <a:off x="571472" y="214290"/>
            <a:ext cx="8115328" cy="871558"/>
          </a:xfrm>
        </p:spPr>
        <p:txBody>
          <a:bodyPr>
            <a:normAutofit fontScale="90000"/>
          </a:bodyPr>
          <a:lstStyle/>
          <a:p>
            <a:r>
              <a:rPr lang="ru-RU" dirty="0" smtClean="0"/>
              <a:t>Основные события периода войны</a:t>
            </a:r>
            <a:endParaRPr lang="ru-RU" dirty="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772</TotalTime>
  <Words>295</Words>
  <PresentationFormat>Экран (4:3)</PresentationFormat>
  <Paragraphs>56</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Бумажная</vt:lpstr>
      <vt:lpstr>Блиц –опрос </vt:lpstr>
      <vt:lpstr>Блиц -опрос</vt:lpstr>
      <vt:lpstr>Слайд 3</vt:lpstr>
      <vt:lpstr>«Столетняя война Жанна д`Арк: ведьма или святая?»</vt:lpstr>
      <vt:lpstr>Столетняя война</vt:lpstr>
      <vt:lpstr>Слайд 6</vt:lpstr>
      <vt:lpstr>             Арбалет и бомбарды</vt:lpstr>
      <vt:lpstr>Арбалет и бомбарды</vt:lpstr>
      <vt:lpstr>Основные события периода войны</vt:lpstr>
      <vt:lpstr>Вторая пандемия в мире  Чума 1346-1353</vt:lpstr>
      <vt:lpstr>1347 год. Подвиг граждан города Кале</vt:lpstr>
      <vt:lpstr>1356 год. Битва при Пуатье. </vt:lpstr>
      <vt:lpstr>Орлеанская Дева</vt:lpstr>
      <vt:lpstr>   Итоги Столетней войны: </vt:lpstr>
      <vt:lpstr>Задание на закрепление</vt:lpstr>
      <vt:lpstr>Задание на закрепление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Столетняя война</dc:title>
  <dc:creator>School_4</dc:creator>
  <cp:lastModifiedBy>School_4</cp:lastModifiedBy>
  <cp:revision>6</cp:revision>
  <dcterms:created xsi:type="dcterms:W3CDTF">2024-11-04T14:23:44Z</dcterms:created>
  <dcterms:modified xsi:type="dcterms:W3CDTF">2024-11-06T16:15:17Z</dcterms:modified>
</cp:coreProperties>
</file>